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</p:sldMasterIdLst>
  <p:notesMasterIdLst>
    <p:notesMasterId r:id="rId19"/>
  </p:notesMasterIdLst>
  <p:handoutMasterIdLst>
    <p:handoutMasterId r:id="rId20"/>
  </p:handoutMasterIdLst>
  <p:sldIdLst>
    <p:sldId id="257" r:id="rId3"/>
    <p:sldId id="286" r:id="rId4"/>
    <p:sldId id="272" r:id="rId5"/>
    <p:sldId id="281" r:id="rId6"/>
    <p:sldId id="264" r:id="rId7"/>
    <p:sldId id="280" r:id="rId8"/>
    <p:sldId id="287" r:id="rId9"/>
    <p:sldId id="278" r:id="rId10"/>
    <p:sldId id="269" r:id="rId11"/>
    <p:sldId id="267" r:id="rId12"/>
    <p:sldId id="279" r:id="rId13"/>
    <p:sldId id="282" r:id="rId14"/>
    <p:sldId id="284" r:id="rId15"/>
    <p:sldId id="283" r:id="rId16"/>
    <p:sldId id="276" r:id="rId17"/>
    <p:sldId id="285" r:id="rId1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612" y="-9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F0AEC-1075-4320-82E6-6475D5AD424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127FEB-83BD-44CB-B6E7-E6EF11E86B3C}">
      <dgm:prSet phldrT="[Text]"/>
      <dgm:spPr/>
      <dgm:t>
        <a:bodyPr/>
        <a:lstStyle/>
        <a:p>
          <a:r>
            <a:rPr lang="en-US" dirty="0" smtClean="0"/>
            <a:t>Bacterial</a:t>
          </a:r>
          <a:endParaRPr lang="en-US" dirty="0"/>
        </a:p>
      </dgm:t>
    </dgm:pt>
    <dgm:pt modelId="{1A3FE445-C99A-4ED8-AF33-1E40F6AD4ACA}" type="parTrans" cxnId="{02F4B27E-6284-429A-B06B-705A8725372D}">
      <dgm:prSet/>
      <dgm:spPr/>
      <dgm:t>
        <a:bodyPr/>
        <a:lstStyle/>
        <a:p>
          <a:endParaRPr lang="en-US"/>
        </a:p>
      </dgm:t>
    </dgm:pt>
    <dgm:pt modelId="{66A71064-0222-403C-9CF1-9E9230C14D17}" type="sibTrans" cxnId="{02F4B27E-6284-429A-B06B-705A8725372D}">
      <dgm:prSet/>
      <dgm:spPr/>
      <dgm:t>
        <a:bodyPr/>
        <a:lstStyle/>
        <a:p>
          <a:endParaRPr lang="en-US"/>
        </a:p>
      </dgm:t>
    </dgm:pt>
    <dgm:pt modelId="{5FC08AD8-8B47-468D-B864-B2D8FD2A77A2}">
      <dgm:prSet phldrT="[Text]"/>
      <dgm:spPr/>
      <dgm:t>
        <a:bodyPr/>
        <a:lstStyle/>
        <a:p>
          <a:r>
            <a:rPr lang="en-US" dirty="0" smtClean="0"/>
            <a:t>Chlamydia</a:t>
          </a:r>
          <a:endParaRPr lang="en-US" dirty="0"/>
        </a:p>
      </dgm:t>
    </dgm:pt>
    <dgm:pt modelId="{899E5223-13C7-4CBD-8071-AF484B5F9ABB}" type="parTrans" cxnId="{8BF497C2-6106-4B96-8069-8FEB913DA7B6}">
      <dgm:prSet/>
      <dgm:spPr/>
      <dgm:t>
        <a:bodyPr/>
        <a:lstStyle/>
        <a:p>
          <a:endParaRPr lang="en-US"/>
        </a:p>
      </dgm:t>
    </dgm:pt>
    <dgm:pt modelId="{A89FAD00-F292-427D-9530-EAEBABB90355}" type="sibTrans" cxnId="{8BF497C2-6106-4B96-8069-8FEB913DA7B6}">
      <dgm:prSet/>
      <dgm:spPr/>
      <dgm:t>
        <a:bodyPr/>
        <a:lstStyle/>
        <a:p>
          <a:endParaRPr lang="en-US"/>
        </a:p>
      </dgm:t>
    </dgm:pt>
    <dgm:pt modelId="{A468D368-3DF9-42ED-8D5E-23A1CEB1C368}">
      <dgm:prSet phldrT="[Text]"/>
      <dgm:spPr/>
      <dgm:t>
        <a:bodyPr/>
        <a:lstStyle/>
        <a:p>
          <a:r>
            <a:rPr lang="en-US" dirty="0" smtClean="0"/>
            <a:t>Gonorrhea</a:t>
          </a:r>
          <a:endParaRPr lang="en-US" dirty="0"/>
        </a:p>
      </dgm:t>
    </dgm:pt>
    <dgm:pt modelId="{1D9EEA2D-8D17-422D-B98F-BFAE94B1C38E}" type="parTrans" cxnId="{64764091-B65D-41AA-B9F9-9AEE566635DF}">
      <dgm:prSet/>
      <dgm:spPr/>
      <dgm:t>
        <a:bodyPr/>
        <a:lstStyle/>
        <a:p>
          <a:endParaRPr lang="en-US"/>
        </a:p>
      </dgm:t>
    </dgm:pt>
    <dgm:pt modelId="{2692CD88-858A-44C7-AB76-1A301DFA5B34}" type="sibTrans" cxnId="{64764091-B65D-41AA-B9F9-9AEE566635DF}">
      <dgm:prSet/>
      <dgm:spPr/>
      <dgm:t>
        <a:bodyPr/>
        <a:lstStyle/>
        <a:p>
          <a:endParaRPr lang="en-US"/>
        </a:p>
      </dgm:t>
    </dgm:pt>
    <dgm:pt modelId="{80F8385A-9B14-46FB-9F6C-0374D7828AD7}">
      <dgm:prSet phldrT="[Text]"/>
      <dgm:spPr/>
      <dgm:t>
        <a:bodyPr/>
        <a:lstStyle/>
        <a:p>
          <a:r>
            <a:rPr lang="en-US" dirty="0" smtClean="0"/>
            <a:t>Viral</a:t>
          </a:r>
          <a:endParaRPr lang="en-US" dirty="0"/>
        </a:p>
      </dgm:t>
    </dgm:pt>
    <dgm:pt modelId="{65517749-9A00-4E3C-9CAF-5FBE3BCCC3CA}" type="parTrans" cxnId="{962BE1CA-D1FF-4C2D-A21E-A73F07421E68}">
      <dgm:prSet/>
      <dgm:spPr/>
      <dgm:t>
        <a:bodyPr/>
        <a:lstStyle/>
        <a:p>
          <a:endParaRPr lang="en-US"/>
        </a:p>
      </dgm:t>
    </dgm:pt>
    <dgm:pt modelId="{C6F6CBEC-150E-404D-B1AB-52D3394E5FBB}" type="sibTrans" cxnId="{962BE1CA-D1FF-4C2D-A21E-A73F07421E68}">
      <dgm:prSet/>
      <dgm:spPr/>
      <dgm:t>
        <a:bodyPr/>
        <a:lstStyle/>
        <a:p>
          <a:endParaRPr lang="en-US"/>
        </a:p>
      </dgm:t>
    </dgm:pt>
    <dgm:pt modelId="{909BA83D-4A49-4FE4-B803-22F084CC18B1}">
      <dgm:prSet phldrT="[Text]"/>
      <dgm:spPr/>
      <dgm:t>
        <a:bodyPr/>
        <a:lstStyle/>
        <a:p>
          <a:r>
            <a:rPr lang="en-US" altLang="en-US" dirty="0" smtClean="0"/>
            <a:t>Human papillomavirus (HPV)</a:t>
          </a:r>
          <a:endParaRPr lang="en-US" dirty="0"/>
        </a:p>
      </dgm:t>
    </dgm:pt>
    <dgm:pt modelId="{95679F9C-7E37-46CF-A09E-36C9F8614148}" type="parTrans" cxnId="{2081697C-6B30-4BDB-94D7-D0DE759DADC6}">
      <dgm:prSet/>
      <dgm:spPr/>
      <dgm:t>
        <a:bodyPr/>
        <a:lstStyle/>
        <a:p>
          <a:endParaRPr lang="en-US"/>
        </a:p>
      </dgm:t>
    </dgm:pt>
    <dgm:pt modelId="{A58E89F2-CD94-4DCD-B8C2-8DB5A6AF71CE}" type="sibTrans" cxnId="{2081697C-6B30-4BDB-94D7-D0DE759DADC6}">
      <dgm:prSet/>
      <dgm:spPr/>
      <dgm:t>
        <a:bodyPr/>
        <a:lstStyle/>
        <a:p>
          <a:endParaRPr lang="en-US"/>
        </a:p>
      </dgm:t>
    </dgm:pt>
    <dgm:pt modelId="{AED7A397-52E1-4053-9755-CC25DAEFE3F2}">
      <dgm:prSet phldrT="[Text]"/>
      <dgm:spPr/>
      <dgm:t>
        <a:bodyPr/>
        <a:lstStyle/>
        <a:p>
          <a:r>
            <a:rPr lang="en-US" altLang="en-US" dirty="0" smtClean="0"/>
            <a:t>Human immunodeficiency virus (HIV)</a:t>
          </a:r>
          <a:endParaRPr lang="en-US" dirty="0"/>
        </a:p>
      </dgm:t>
    </dgm:pt>
    <dgm:pt modelId="{FD5AAA70-C5DE-490F-BD6B-28A20D23B71F}" type="parTrans" cxnId="{08F30950-1FCB-47E0-A937-D0965F59BB5D}">
      <dgm:prSet/>
      <dgm:spPr/>
      <dgm:t>
        <a:bodyPr/>
        <a:lstStyle/>
        <a:p>
          <a:endParaRPr lang="en-US"/>
        </a:p>
      </dgm:t>
    </dgm:pt>
    <dgm:pt modelId="{44A8B2CC-899F-4287-8B44-EAC2AC027979}" type="sibTrans" cxnId="{08F30950-1FCB-47E0-A937-D0965F59BB5D}">
      <dgm:prSet/>
      <dgm:spPr/>
      <dgm:t>
        <a:bodyPr/>
        <a:lstStyle/>
        <a:p>
          <a:endParaRPr lang="en-US"/>
        </a:p>
      </dgm:t>
    </dgm:pt>
    <dgm:pt modelId="{CE27D6E8-3FEC-4309-824B-036E665DD9BB}">
      <dgm:prSet phldrT="[Text]"/>
      <dgm:spPr/>
      <dgm:t>
        <a:bodyPr/>
        <a:lstStyle/>
        <a:p>
          <a:r>
            <a:rPr lang="en-US" dirty="0" smtClean="0"/>
            <a:t>Parasitic</a:t>
          </a:r>
          <a:endParaRPr lang="en-US" dirty="0"/>
        </a:p>
      </dgm:t>
    </dgm:pt>
    <dgm:pt modelId="{1B18D2FB-FCAF-4F3C-A4D4-3E49C0028D41}" type="parTrans" cxnId="{AE3A881F-1EDB-490E-B85D-45286B34EF13}">
      <dgm:prSet/>
      <dgm:spPr/>
      <dgm:t>
        <a:bodyPr/>
        <a:lstStyle/>
        <a:p>
          <a:endParaRPr lang="en-US"/>
        </a:p>
      </dgm:t>
    </dgm:pt>
    <dgm:pt modelId="{A8FA003C-A20E-4BC5-987A-41EF20338DCA}" type="sibTrans" cxnId="{AE3A881F-1EDB-490E-B85D-45286B34EF13}">
      <dgm:prSet/>
      <dgm:spPr/>
      <dgm:t>
        <a:bodyPr/>
        <a:lstStyle/>
        <a:p>
          <a:endParaRPr lang="en-US"/>
        </a:p>
      </dgm:t>
    </dgm:pt>
    <dgm:pt modelId="{94811637-12C2-4F22-9B7E-5F8A42EFEF7F}">
      <dgm:prSet phldrT="[Text]"/>
      <dgm:spPr/>
      <dgm:t>
        <a:bodyPr/>
        <a:lstStyle/>
        <a:p>
          <a:r>
            <a:rPr lang="en-US" dirty="0" smtClean="0"/>
            <a:t>Trichomonas</a:t>
          </a:r>
          <a:endParaRPr lang="en-US" dirty="0"/>
        </a:p>
      </dgm:t>
    </dgm:pt>
    <dgm:pt modelId="{A3488BB1-CAA2-461F-A0B3-7ECA670CDA30}" type="parTrans" cxnId="{B33C30F0-87DD-4770-8706-5F7712956251}">
      <dgm:prSet/>
      <dgm:spPr/>
      <dgm:t>
        <a:bodyPr/>
        <a:lstStyle/>
        <a:p>
          <a:endParaRPr lang="en-US"/>
        </a:p>
      </dgm:t>
    </dgm:pt>
    <dgm:pt modelId="{C7448F91-6DCD-4FE9-A0F4-AF48E13BAF17}" type="sibTrans" cxnId="{B33C30F0-87DD-4770-8706-5F7712956251}">
      <dgm:prSet/>
      <dgm:spPr/>
      <dgm:t>
        <a:bodyPr/>
        <a:lstStyle/>
        <a:p>
          <a:endParaRPr lang="en-US"/>
        </a:p>
      </dgm:t>
    </dgm:pt>
    <dgm:pt modelId="{23243771-D433-4E9E-8164-622BEA1653DB}">
      <dgm:prSet phldrT="[Text]"/>
      <dgm:spPr/>
      <dgm:t>
        <a:bodyPr/>
        <a:lstStyle/>
        <a:p>
          <a:r>
            <a:rPr lang="en-US" dirty="0" smtClean="0"/>
            <a:t>Syphilis</a:t>
          </a:r>
          <a:endParaRPr lang="en-US" dirty="0"/>
        </a:p>
      </dgm:t>
    </dgm:pt>
    <dgm:pt modelId="{8232852E-6277-42DA-8ECB-FF9463CBD83A}" type="parTrans" cxnId="{754BAA0C-2B83-4065-B6CF-6AE1D82DB884}">
      <dgm:prSet/>
      <dgm:spPr/>
      <dgm:t>
        <a:bodyPr/>
        <a:lstStyle/>
        <a:p>
          <a:endParaRPr lang="en-US"/>
        </a:p>
      </dgm:t>
    </dgm:pt>
    <dgm:pt modelId="{ABF78C10-65B6-4869-BF7A-57EBB51DC3E9}" type="sibTrans" cxnId="{754BAA0C-2B83-4065-B6CF-6AE1D82DB884}">
      <dgm:prSet/>
      <dgm:spPr/>
      <dgm:t>
        <a:bodyPr/>
        <a:lstStyle/>
        <a:p>
          <a:endParaRPr lang="en-US"/>
        </a:p>
      </dgm:t>
    </dgm:pt>
    <dgm:pt modelId="{EEC859D9-7C4C-4A90-B92E-1387195B4A6F}">
      <dgm:prSet phldrT="[Text]"/>
      <dgm:spPr/>
      <dgm:t>
        <a:bodyPr/>
        <a:lstStyle/>
        <a:p>
          <a:r>
            <a:rPr lang="en-US" dirty="0" smtClean="0"/>
            <a:t>Herpes Simplex</a:t>
          </a:r>
          <a:endParaRPr lang="en-US" dirty="0"/>
        </a:p>
      </dgm:t>
    </dgm:pt>
    <dgm:pt modelId="{40F46C9D-7556-4799-815D-6EDBE4265F18}" type="parTrans" cxnId="{0CF9074D-AC6B-4FA7-A0ED-2BA8BA557B62}">
      <dgm:prSet/>
      <dgm:spPr/>
      <dgm:t>
        <a:bodyPr/>
        <a:lstStyle/>
        <a:p>
          <a:endParaRPr lang="en-US"/>
        </a:p>
      </dgm:t>
    </dgm:pt>
    <dgm:pt modelId="{198C3353-3B19-4D78-8735-3D7A8ACCA386}" type="sibTrans" cxnId="{0CF9074D-AC6B-4FA7-A0ED-2BA8BA557B62}">
      <dgm:prSet/>
      <dgm:spPr/>
      <dgm:t>
        <a:bodyPr/>
        <a:lstStyle/>
        <a:p>
          <a:endParaRPr lang="en-US"/>
        </a:p>
      </dgm:t>
    </dgm:pt>
    <dgm:pt modelId="{C9785220-88DB-459A-A0CE-7E2AF7A51418}">
      <dgm:prSet phldrT="[Text]"/>
      <dgm:spPr/>
      <dgm:t>
        <a:bodyPr/>
        <a:lstStyle/>
        <a:p>
          <a:r>
            <a:rPr lang="en-US" dirty="0" smtClean="0"/>
            <a:t>Hepatitis B, Hepatitis C</a:t>
          </a:r>
          <a:endParaRPr lang="en-US" dirty="0"/>
        </a:p>
      </dgm:t>
    </dgm:pt>
    <dgm:pt modelId="{0084E64F-4A62-4EE3-BD39-6CBB5CC6CCF4}" type="parTrans" cxnId="{B08EA34C-FE94-4B23-A0C2-E56D86FD8588}">
      <dgm:prSet/>
      <dgm:spPr/>
      <dgm:t>
        <a:bodyPr/>
        <a:lstStyle/>
        <a:p>
          <a:endParaRPr lang="en-US"/>
        </a:p>
      </dgm:t>
    </dgm:pt>
    <dgm:pt modelId="{723E4E49-B51A-49DB-967F-A62EA3C8783B}" type="sibTrans" cxnId="{B08EA34C-FE94-4B23-A0C2-E56D86FD8588}">
      <dgm:prSet/>
      <dgm:spPr/>
      <dgm:t>
        <a:bodyPr/>
        <a:lstStyle/>
        <a:p>
          <a:endParaRPr lang="en-US"/>
        </a:p>
      </dgm:t>
    </dgm:pt>
    <dgm:pt modelId="{7216F95D-5D0C-4369-9767-DC8879E381CA}">
      <dgm:prSet phldrT="[Text]"/>
      <dgm:spPr/>
      <dgm:t>
        <a:bodyPr/>
        <a:lstStyle/>
        <a:p>
          <a:r>
            <a:rPr lang="en-US" dirty="0" smtClean="0"/>
            <a:t>Pubic Lice</a:t>
          </a:r>
          <a:endParaRPr lang="en-US" dirty="0"/>
        </a:p>
      </dgm:t>
    </dgm:pt>
    <dgm:pt modelId="{57ACD538-7746-4E77-994D-873CBB326240}" type="parTrans" cxnId="{A9464A13-56F3-448E-925D-AADC5E9A1777}">
      <dgm:prSet/>
      <dgm:spPr/>
      <dgm:t>
        <a:bodyPr/>
        <a:lstStyle/>
        <a:p>
          <a:endParaRPr lang="en-US"/>
        </a:p>
      </dgm:t>
    </dgm:pt>
    <dgm:pt modelId="{58C57836-43BC-480D-834B-C515963B8844}" type="sibTrans" cxnId="{A9464A13-56F3-448E-925D-AADC5E9A1777}">
      <dgm:prSet/>
      <dgm:spPr/>
      <dgm:t>
        <a:bodyPr/>
        <a:lstStyle/>
        <a:p>
          <a:endParaRPr lang="en-US"/>
        </a:p>
      </dgm:t>
    </dgm:pt>
    <dgm:pt modelId="{A075D828-23F6-4F89-A6D1-87AA87ADD8F6}" type="pres">
      <dgm:prSet presAssocID="{FCCF0AEC-1075-4320-82E6-6475D5AD42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34D16B-38FC-4F65-AC3C-586AC2DC83BC}" type="pres">
      <dgm:prSet presAssocID="{C7127FEB-83BD-44CB-B6E7-E6EF11E86B3C}" presName="composite" presStyleCnt="0"/>
      <dgm:spPr/>
    </dgm:pt>
    <dgm:pt modelId="{08A5E21E-124E-4606-984B-A328E5BBC6B0}" type="pres">
      <dgm:prSet presAssocID="{C7127FEB-83BD-44CB-B6E7-E6EF11E86B3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4E8AD-49CA-4BD4-AF8D-138CA4FB6059}" type="pres">
      <dgm:prSet presAssocID="{C7127FEB-83BD-44CB-B6E7-E6EF11E86B3C}" presName="descendantText" presStyleLbl="alignAcc1" presStyleIdx="0" presStyleCnt="3" custLinFactNeighborX="894" custLinFactNeighborY="-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F57AFC-6082-4E5F-9B14-9BF78E275B7D}" type="pres">
      <dgm:prSet presAssocID="{66A71064-0222-403C-9CF1-9E9230C14D17}" presName="sp" presStyleCnt="0"/>
      <dgm:spPr/>
    </dgm:pt>
    <dgm:pt modelId="{986E9765-571A-499E-91CB-C409983DE7D2}" type="pres">
      <dgm:prSet presAssocID="{80F8385A-9B14-46FB-9F6C-0374D7828AD7}" presName="composite" presStyleCnt="0"/>
      <dgm:spPr/>
    </dgm:pt>
    <dgm:pt modelId="{BF888A0E-1B01-4365-AC75-8708B64B85D4}" type="pres">
      <dgm:prSet presAssocID="{80F8385A-9B14-46FB-9F6C-0374D7828AD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9A3121-1415-4371-878A-A57B390CB07F}" type="pres">
      <dgm:prSet presAssocID="{80F8385A-9B14-46FB-9F6C-0374D7828AD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D530B-AD8B-4612-94D2-0D15F0771E49}" type="pres">
      <dgm:prSet presAssocID="{C6F6CBEC-150E-404D-B1AB-52D3394E5FBB}" presName="sp" presStyleCnt="0"/>
      <dgm:spPr/>
    </dgm:pt>
    <dgm:pt modelId="{0D8E21E0-C93B-4053-B732-2E56653D9639}" type="pres">
      <dgm:prSet presAssocID="{CE27D6E8-3FEC-4309-824B-036E665DD9BB}" presName="composite" presStyleCnt="0"/>
      <dgm:spPr/>
    </dgm:pt>
    <dgm:pt modelId="{DD079AF3-09A9-4F9A-B30D-A74E8C335D1E}" type="pres">
      <dgm:prSet presAssocID="{CE27D6E8-3FEC-4309-824B-036E665DD9B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C10C32-2956-4748-8AEE-B62D8549FD61}" type="pres">
      <dgm:prSet presAssocID="{CE27D6E8-3FEC-4309-824B-036E665DD9B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81697C-6B30-4BDB-94D7-D0DE759DADC6}" srcId="{80F8385A-9B14-46FB-9F6C-0374D7828AD7}" destId="{909BA83D-4A49-4FE4-B803-22F084CC18B1}" srcOrd="2" destOrd="0" parTransId="{95679F9C-7E37-46CF-A09E-36C9F8614148}" sibTransId="{A58E89F2-CD94-4DCD-B8C2-8DB5A6AF71CE}"/>
    <dgm:cxn modelId="{A9464A13-56F3-448E-925D-AADC5E9A1777}" srcId="{CE27D6E8-3FEC-4309-824B-036E665DD9BB}" destId="{7216F95D-5D0C-4369-9767-DC8879E381CA}" srcOrd="0" destOrd="0" parTransId="{57ACD538-7746-4E77-994D-873CBB326240}" sibTransId="{58C57836-43BC-480D-834B-C515963B8844}"/>
    <dgm:cxn modelId="{A90114E6-81CD-41AE-898F-FE5672BB9443}" type="presOf" srcId="{AED7A397-52E1-4053-9755-CC25DAEFE3F2}" destId="{899A3121-1415-4371-878A-A57B390CB07F}" srcOrd="0" destOrd="3" presId="urn:microsoft.com/office/officeart/2005/8/layout/chevron2"/>
    <dgm:cxn modelId="{3566D43B-254D-4C23-8207-FECBB708D71D}" type="presOf" srcId="{5FC08AD8-8B47-468D-B864-B2D8FD2A77A2}" destId="{8674E8AD-49CA-4BD4-AF8D-138CA4FB6059}" srcOrd="0" destOrd="0" presId="urn:microsoft.com/office/officeart/2005/8/layout/chevron2"/>
    <dgm:cxn modelId="{729D7055-8D0F-45D6-9492-BB9160304F97}" type="presOf" srcId="{C7127FEB-83BD-44CB-B6E7-E6EF11E86B3C}" destId="{08A5E21E-124E-4606-984B-A328E5BBC6B0}" srcOrd="0" destOrd="0" presId="urn:microsoft.com/office/officeart/2005/8/layout/chevron2"/>
    <dgm:cxn modelId="{027D1883-5841-4126-B209-0B9D19F800AF}" type="presOf" srcId="{FCCF0AEC-1075-4320-82E6-6475D5AD4241}" destId="{A075D828-23F6-4F89-A6D1-87AA87ADD8F6}" srcOrd="0" destOrd="0" presId="urn:microsoft.com/office/officeart/2005/8/layout/chevron2"/>
    <dgm:cxn modelId="{B155D5DD-933E-4D31-BAA2-0BF74B21797A}" type="presOf" srcId="{C9785220-88DB-459A-A0CE-7E2AF7A51418}" destId="{899A3121-1415-4371-878A-A57B390CB07F}" srcOrd="0" destOrd="0" presId="urn:microsoft.com/office/officeart/2005/8/layout/chevron2"/>
    <dgm:cxn modelId="{B36F5C16-BF35-4765-AFB7-AA2EDD952E60}" type="presOf" srcId="{909BA83D-4A49-4FE4-B803-22F084CC18B1}" destId="{899A3121-1415-4371-878A-A57B390CB07F}" srcOrd="0" destOrd="2" presId="urn:microsoft.com/office/officeart/2005/8/layout/chevron2"/>
    <dgm:cxn modelId="{962BE1CA-D1FF-4C2D-A21E-A73F07421E68}" srcId="{FCCF0AEC-1075-4320-82E6-6475D5AD4241}" destId="{80F8385A-9B14-46FB-9F6C-0374D7828AD7}" srcOrd="1" destOrd="0" parTransId="{65517749-9A00-4E3C-9CAF-5FBE3BCCC3CA}" sibTransId="{C6F6CBEC-150E-404D-B1AB-52D3394E5FBB}"/>
    <dgm:cxn modelId="{8BF497C2-6106-4B96-8069-8FEB913DA7B6}" srcId="{C7127FEB-83BD-44CB-B6E7-E6EF11E86B3C}" destId="{5FC08AD8-8B47-468D-B864-B2D8FD2A77A2}" srcOrd="0" destOrd="0" parTransId="{899E5223-13C7-4CBD-8071-AF484B5F9ABB}" sibTransId="{A89FAD00-F292-427D-9530-EAEBABB90355}"/>
    <dgm:cxn modelId="{B65A00A5-FAE8-4335-85B9-6A0250949382}" type="presOf" srcId="{94811637-12C2-4F22-9B7E-5F8A42EFEF7F}" destId="{C3C10C32-2956-4748-8AEE-B62D8549FD61}" srcOrd="0" destOrd="1" presId="urn:microsoft.com/office/officeart/2005/8/layout/chevron2"/>
    <dgm:cxn modelId="{0CF9074D-AC6B-4FA7-A0ED-2BA8BA557B62}" srcId="{80F8385A-9B14-46FB-9F6C-0374D7828AD7}" destId="{EEC859D9-7C4C-4A90-B92E-1387195B4A6F}" srcOrd="1" destOrd="0" parTransId="{40F46C9D-7556-4799-815D-6EDBE4265F18}" sibTransId="{198C3353-3B19-4D78-8735-3D7A8ACCA386}"/>
    <dgm:cxn modelId="{AE3A881F-1EDB-490E-B85D-45286B34EF13}" srcId="{FCCF0AEC-1075-4320-82E6-6475D5AD4241}" destId="{CE27D6E8-3FEC-4309-824B-036E665DD9BB}" srcOrd="2" destOrd="0" parTransId="{1B18D2FB-FCAF-4F3C-A4D4-3E49C0028D41}" sibTransId="{A8FA003C-A20E-4BC5-987A-41EF20338DCA}"/>
    <dgm:cxn modelId="{08F30950-1FCB-47E0-A937-D0965F59BB5D}" srcId="{80F8385A-9B14-46FB-9F6C-0374D7828AD7}" destId="{AED7A397-52E1-4053-9755-CC25DAEFE3F2}" srcOrd="3" destOrd="0" parTransId="{FD5AAA70-C5DE-490F-BD6B-28A20D23B71F}" sibTransId="{44A8B2CC-899F-4287-8B44-EAC2AC027979}"/>
    <dgm:cxn modelId="{754BAA0C-2B83-4065-B6CF-6AE1D82DB884}" srcId="{C7127FEB-83BD-44CB-B6E7-E6EF11E86B3C}" destId="{23243771-D433-4E9E-8164-622BEA1653DB}" srcOrd="2" destOrd="0" parTransId="{8232852E-6277-42DA-8ECB-FF9463CBD83A}" sibTransId="{ABF78C10-65B6-4869-BF7A-57EBB51DC3E9}"/>
    <dgm:cxn modelId="{EAEF0A3A-62CC-4B1C-81D7-3D13FCE1833E}" type="presOf" srcId="{23243771-D433-4E9E-8164-622BEA1653DB}" destId="{8674E8AD-49CA-4BD4-AF8D-138CA4FB6059}" srcOrd="0" destOrd="2" presId="urn:microsoft.com/office/officeart/2005/8/layout/chevron2"/>
    <dgm:cxn modelId="{B33C30F0-87DD-4770-8706-5F7712956251}" srcId="{CE27D6E8-3FEC-4309-824B-036E665DD9BB}" destId="{94811637-12C2-4F22-9B7E-5F8A42EFEF7F}" srcOrd="1" destOrd="0" parTransId="{A3488BB1-CAA2-461F-A0B3-7ECA670CDA30}" sibTransId="{C7448F91-6DCD-4FE9-A0F4-AF48E13BAF17}"/>
    <dgm:cxn modelId="{B08EA34C-FE94-4B23-A0C2-E56D86FD8588}" srcId="{80F8385A-9B14-46FB-9F6C-0374D7828AD7}" destId="{C9785220-88DB-459A-A0CE-7E2AF7A51418}" srcOrd="0" destOrd="0" parTransId="{0084E64F-4A62-4EE3-BD39-6CBB5CC6CCF4}" sibTransId="{723E4E49-B51A-49DB-967F-A62EA3C8783B}"/>
    <dgm:cxn modelId="{99E6E18B-E246-4F91-B4AC-32F952919252}" type="presOf" srcId="{7216F95D-5D0C-4369-9767-DC8879E381CA}" destId="{C3C10C32-2956-4748-8AEE-B62D8549FD61}" srcOrd="0" destOrd="0" presId="urn:microsoft.com/office/officeart/2005/8/layout/chevron2"/>
    <dgm:cxn modelId="{64764091-B65D-41AA-B9F9-9AEE566635DF}" srcId="{C7127FEB-83BD-44CB-B6E7-E6EF11E86B3C}" destId="{A468D368-3DF9-42ED-8D5E-23A1CEB1C368}" srcOrd="1" destOrd="0" parTransId="{1D9EEA2D-8D17-422D-B98F-BFAE94B1C38E}" sibTransId="{2692CD88-858A-44C7-AB76-1A301DFA5B34}"/>
    <dgm:cxn modelId="{C0320403-3317-4751-A3A5-1ED19E8787B9}" type="presOf" srcId="{CE27D6E8-3FEC-4309-824B-036E665DD9BB}" destId="{DD079AF3-09A9-4F9A-B30D-A74E8C335D1E}" srcOrd="0" destOrd="0" presId="urn:microsoft.com/office/officeart/2005/8/layout/chevron2"/>
    <dgm:cxn modelId="{A5146A47-C4BF-4975-8BEE-1425231E8DAD}" type="presOf" srcId="{A468D368-3DF9-42ED-8D5E-23A1CEB1C368}" destId="{8674E8AD-49CA-4BD4-AF8D-138CA4FB6059}" srcOrd="0" destOrd="1" presId="urn:microsoft.com/office/officeart/2005/8/layout/chevron2"/>
    <dgm:cxn modelId="{A2FFC3BD-ABB1-4ACA-9742-696EE44E8D5D}" type="presOf" srcId="{EEC859D9-7C4C-4A90-B92E-1387195B4A6F}" destId="{899A3121-1415-4371-878A-A57B390CB07F}" srcOrd="0" destOrd="1" presId="urn:microsoft.com/office/officeart/2005/8/layout/chevron2"/>
    <dgm:cxn modelId="{02F4B27E-6284-429A-B06B-705A8725372D}" srcId="{FCCF0AEC-1075-4320-82E6-6475D5AD4241}" destId="{C7127FEB-83BD-44CB-B6E7-E6EF11E86B3C}" srcOrd="0" destOrd="0" parTransId="{1A3FE445-C99A-4ED8-AF33-1E40F6AD4ACA}" sibTransId="{66A71064-0222-403C-9CF1-9E9230C14D17}"/>
    <dgm:cxn modelId="{0939E9B4-9D89-4A36-A6DD-2C1768F8A312}" type="presOf" srcId="{80F8385A-9B14-46FB-9F6C-0374D7828AD7}" destId="{BF888A0E-1B01-4365-AC75-8708B64B85D4}" srcOrd="0" destOrd="0" presId="urn:microsoft.com/office/officeart/2005/8/layout/chevron2"/>
    <dgm:cxn modelId="{B624A55A-CE18-4176-81B3-BFF915EC8DC7}" type="presParOf" srcId="{A075D828-23F6-4F89-A6D1-87AA87ADD8F6}" destId="{F334D16B-38FC-4F65-AC3C-586AC2DC83BC}" srcOrd="0" destOrd="0" presId="urn:microsoft.com/office/officeart/2005/8/layout/chevron2"/>
    <dgm:cxn modelId="{4FAEB909-F0A4-47BD-8058-1B7C8210B400}" type="presParOf" srcId="{F334D16B-38FC-4F65-AC3C-586AC2DC83BC}" destId="{08A5E21E-124E-4606-984B-A328E5BBC6B0}" srcOrd="0" destOrd="0" presId="urn:microsoft.com/office/officeart/2005/8/layout/chevron2"/>
    <dgm:cxn modelId="{89220574-162F-45BB-A71D-BE253B6A0C5C}" type="presParOf" srcId="{F334D16B-38FC-4F65-AC3C-586AC2DC83BC}" destId="{8674E8AD-49CA-4BD4-AF8D-138CA4FB6059}" srcOrd="1" destOrd="0" presId="urn:microsoft.com/office/officeart/2005/8/layout/chevron2"/>
    <dgm:cxn modelId="{38D35484-7810-4EBB-B323-04F93BCDF8E9}" type="presParOf" srcId="{A075D828-23F6-4F89-A6D1-87AA87ADD8F6}" destId="{EAF57AFC-6082-4E5F-9B14-9BF78E275B7D}" srcOrd="1" destOrd="0" presId="urn:microsoft.com/office/officeart/2005/8/layout/chevron2"/>
    <dgm:cxn modelId="{E4631829-E4C4-41A0-A426-53C308E1BB4C}" type="presParOf" srcId="{A075D828-23F6-4F89-A6D1-87AA87ADD8F6}" destId="{986E9765-571A-499E-91CB-C409983DE7D2}" srcOrd="2" destOrd="0" presId="urn:microsoft.com/office/officeart/2005/8/layout/chevron2"/>
    <dgm:cxn modelId="{73FAD2AA-B553-414D-BD45-8EA17C0ACD80}" type="presParOf" srcId="{986E9765-571A-499E-91CB-C409983DE7D2}" destId="{BF888A0E-1B01-4365-AC75-8708B64B85D4}" srcOrd="0" destOrd="0" presId="urn:microsoft.com/office/officeart/2005/8/layout/chevron2"/>
    <dgm:cxn modelId="{6B164373-5C45-445C-A4CE-E89B1262C992}" type="presParOf" srcId="{986E9765-571A-499E-91CB-C409983DE7D2}" destId="{899A3121-1415-4371-878A-A57B390CB07F}" srcOrd="1" destOrd="0" presId="urn:microsoft.com/office/officeart/2005/8/layout/chevron2"/>
    <dgm:cxn modelId="{3CB716D3-F351-451D-9676-03D14B375332}" type="presParOf" srcId="{A075D828-23F6-4F89-A6D1-87AA87ADD8F6}" destId="{3D5D530B-AD8B-4612-94D2-0D15F0771E49}" srcOrd="3" destOrd="0" presId="urn:microsoft.com/office/officeart/2005/8/layout/chevron2"/>
    <dgm:cxn modelId="{D9E8F24E-444E-4C23-BF10-AC831AD30151}" type="presParOf" srcId="{A075D828-23F6-4F89-A6D1-87AA87ADD8F6}" destId="{0D8E21E0-C93B-4053-B732-2E56653D9639}" srcOrd="4" destOrd="0" presId="urn:microsoft.com/office/officeart/2005/8/layout/chevron2"/>
    <dgm:cxn modelId="{553D9CEA-EEF0-487D-9CDF-BBCEF0068DDE}" type="presParOf" srcId="{0D8E21E0-C93B-4053-B732-2E56653D9639}" destId="{DD079AF3-09A9-4F9A-B30D-A74E8C335D1E}" srcOrd="0" destOrd="0" presId="urn:microsoft.com/office/officeart/2005/8/layout/chevron2"/>
    <dgm:cxn modelId="{1151F84C-9266-4A57-8927-3FFA273E0C18}" type="presParOf" srcId="{0D8E21E0-C93B-4053-B732-2E56653D9639}" destId="{C3C10C32-2956-4748-8AEE-B62D8549FD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5E21E-124E-4606-984B-A328E5BBC6B0}">
      <dsp:nvSpPr>
        <dsp:cNvPr id="0" name=""/>
        <dsp:cNvSpPr/>
      </dsp:nvSpPr>
      <dsp:spPr>
        <a:xfrm rot="5400000">
          <a:off x="-251588" y="253099"/>
          <a:ext cx="1677255" cy="1174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Bacterial</a:t>
          </a:r>
          <a:endParaRPr lang="en-US" sz="2200" kern="1200" dirty="0"/>
        </a:p>
      </dsp:txBody>
      <dsp:txXfrm rot="-5400000">
        <a:off x="1" y="588551"/>
        <a:ext cx="1174079" cy="503176"/>
      </dsp:txXfrm>
    </dsp:sp>
    <dsp:sp modelId="{8674E8AD-49CA-4BD4-AF8D-138CA4FB6059}">
      <dsp:nvSpPr>
        <dsp:cNvPr id="0" name=""/>
        <dsp:cNvSpPr/>
      </dsp:nvSpPr>
      <dsp:spPr>
        <a:xfrm rot="5400000">
          <a:off x="3585231" y="-2411152"/>
          <a:ext cx="1090216" cy="591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Chlamydia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Gonorrhea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Syphilis</a:t>
          </a:r>
          <a:endParaRPr lang="en-US" sz="1600" kern="1200" dirty="0"/>
        </a:p>
      </dsp:txBody>
      <dsp:txXfrm rot="-5400000">
        <a:off x="1174079" y="53220"/>
        <a:ext cx="5859300" cy="983776"/>
      </dsp:txXfrm>
    </dsp:sp>
    <dsp:sp modelId="{BF888A0E-1B01-4365-AC75-8708B64B85D4}">
      <dsp:nvSpPr>
        <dsp:cNvPr id="0" name=""/>
        <dsp:cNvSpPr/>
      </dsp:nvSpPr>
      <dsp:spPr>
        <a:xfrm rot="5400000">
          <a:off x="-251588" y="1737060"/>
          <a:ext cx="1677255" cy="1174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Viral</a:t>
          </a:r>
          <a:endParaRPr lang="en-US" sz="2200" kern="1200" dirty="0"/>
        </a:p>
      </dsp:txBody>
      <dsp:txXfrm rot="-5400000">
        <a:off x="1" y="2072512"/>
        <a:ext cx="1174079" cy="503176"/>
      </dsp:txXfrm>
    </dsp:sp>
    <dsp:sp modelId="{899A3121-1415-4371-878A-A57B390CB07F}">
      <dsp:nvSpPr>
        <dsp:cNvPr id="0" name=""/>
        <dsp:cNvSpPr/>
      </dsp:nvSpPr>
      <dsp:spPr>
        <a:xfrm rot="5400000">
          <a:off x="3585231" y="-925680"/>
          <a:ext cx="1090216" cy="591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Hepatitis B, Hepatitis C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Herpes Simplex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600" kern="1200" dirty="0" smtClean="0"/>
            <a:t>Human papillomavirus (HPV)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600" kern="1200" dirty="0" smtClean="0"/>
            <a:t>Human immunodeficiency virus (HIV)</a:t>
          </a:r>
          <a:endParaRPr lang="en-US" sz="1600" kern="1200" dirty="0"/>
        </a:p>
      </dsp:txBody>
      <dsp:txXfrm rot="-5400000">
        <a:off x="1174079" y="1538692"/>
        <a:ext cx="5859300" cy="983776"/>
      </dsp:txXfrm>
    </dsp:sp>
    <dsp:sp modelId="{DD079AF3-09A9-4F9A-B30D-A74E8C335D1E}">
      <dsp:nvSpPr>
        <dsp:cNvPr id="0" name=""/>
        <dsp:cNvSpPr/>
      </dsp:nvSpPr>
      <dsp:spPr>
        <a:xfrm rot="5400000">
          <a:off x="-251588" y="3221021"/>
          <a:ext cx="1677255" cy="11740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Parasitic</a:t>
          </a:r>
          <a:endParaRPr lang="en-US" sz="2200" kern="1200" dirty="0"/>
        </a:p>
      </dsp:txBody>
      <dsp:txXfrm rot="-5400000">
        <a:off x="1" y="3556473"/>
        <a:ext cx="1174079" cy="503176"/>
      </dsp:txXfrm>
    </dsp:sp>
    <dsp:sp modelId="{C3C10C32-2956-4748-8AEE-B62D8549FD61}">
      <dsp:nvSpPr>
        <dsp:cNvPr id="0" name=""/>
        <dsp:cNvSpPr/>
      </dsp:nvSpPr>
      <dsp:spPr>
        <a:xfrm rot="5400000">
          <a:off x="3585231" y="558280"/>
          <a:ext cx="1090216" cy="591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Pubic Lice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Trichomonas</a:t>
          </a:r>
          <a:endParaRPr lang="en-US" sz="1600" kern="1200" dirty="0"/>
        </a:p>
      </dsp:txBody>
      <dsp:txXfrm rot="-5400000">
        <a:off x="1174079" y="3022652"/>
        <a:ext cx="5859300" cy="983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7/31/2015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7/31/2015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1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9892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9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131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7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2" y="850434"/>
            <a:ext cx="9906000" cy="3200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Sexually Transmitted Infections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412" y="4050834"/>
            <a:ext cx="7764913" cy="1096899"/>
          </a:xfrm>
        </p:spPr>
        <p:txBody>
          <a:bodyPr>
            <a:normAutofit fontScale="25000" lnSpcReduction="20000"/>
          </a:bodyPr>
          <a:lstStyle/>
          <a:p>
            <a:r>
              <a:rPr lang="en-US" sz="12800" b="1" dirty="0" smtClean="0">
                <a:latin typeface="Arial Narrow" panose="020B0606020202030204" pitchFamily="34" charset="0"/>
              </a:rPr>
              <a:t>Prevention &amp; Treatment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6400" dirty="0" smtClean="0"/>
              <a:t>Calhoun County Public Health Department</a:t>
            </a:r>
          </a:p>
          <a:p>
            <a:r>
              <a:rPr lang="en-US" sz="6400" dirty="0" smtClean="0"/>
              <a:t>Nursing Clinic</a:t>
            </a:r>
          </a:p>
          <a:p>
            <a:endParaRPr lang="en-US" sz="6400" dirty="0" smtClean="0"/>
          </a:p>
          <a:p>
            <a:endParaRPr lang="en-US" sz="6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823" y="4876800"/>
            <a:ext cx="1868488" cy="1868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79412" y="6403656"/>
            <a:ext cx="62055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08/15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99" y="2073221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 Symptoms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06244" y="1354138"/>
            <a:ext cx="4183063" cy="5762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3399"/>
                </a:solidFill>
              </a:rPr>
              <a:t>Common Symptoms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94" y="1175574"/>
            <a:ext cx="754826" cy="754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158" y="1930400"/>
            <a:ext cx="825738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Increased vaginal or rectal discharge and/or foul odor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Vaginal itching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Burning or pain when urinating (peeing)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Need to urinate more often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Pain during sexual intercourse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Bleeding between menstrual periods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Pain in lower stomach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Warts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Fever, weight loss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Lumps, bumps, blisters, or sores on sex organs or mouth</a:t>
            </a:r>
          </a:p>
          <a:p>
            <a:r>
              <a:rPr lang="en-US" sz="2400" dirty="0" smtClean="0"/>
              <a:t>    (either painful or painless)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i="1" dirty="0" smtClean="0"/>
              <a:t>Sometimes no symptoms until well advanced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58" y="2819400"/>
            <a:ext cx="3347554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33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I Think I Have a STI?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677158" y="2286000"/>
            <a:ext cx="8001000" cy="287234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Make an appointment with your medical care provider or local health department as soon as </a:t>
            </a:r>
            <a:r>
              <a:rPr lang="en-US" sz="2400" dirty="0" smtClean="0"/>
              <a:t>possible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May be tested 7-10 days after suspected exposure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u="sng" dirty="0"/>
              <a:t>Do not </a:t>
            </a:r>
            <a:r>
              <a:rPr lang="en-US" sz="2400" dirty="0"/>
              <a:t>participate in </a:t>
            </a:r>
            <a:r>
              <a:rPr lang="en-US" sz="2400" b="1" u="sng" dirty="0"/>
              <a:t>any</a:t>
            </a:r>
            <a:r>
              <a:rPr lang="en-US" sz="2400" dirty="0"/>
              <a:t> form of sexual activity until test results are received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Do not shave </a:t>
            </a:r>
            <a:r>
              <a:rPr lang="en-US" sz="2400" dirty="0" smtClean="0"/>
              <a:t>affected </a:t>
            </a:r>
            <a:r>
              <a:rPr lang="en-US" sz="2400" dirty="0"/>
              <a:t>areas until a STI is ruled out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2" y="609600"/>
            <a:ext cx="754826" cy="754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2" y="1600200"/>
            <a:ext cx="2309251" cy="2309251"/>
          </a:xfrm>
          <a:prstGeom prst="ellipse">
            <a:avLst/>
          </a:prstGeom>
          <a:ln w="190500" cap="rnd">
            <a:solidFill>
              <a:srgbClr val="FF3399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613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and 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4011" y="1259644"/>
            <a:ext cx="4182945" cy="31734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Diagnostic Methods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Swab of the infected area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Urine sample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Blood draw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Results may take several days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2812" y="3124200"/>
            <a:ext cx="4548775" cy="31734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Treatment Methods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Antibiotics by mouth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Antibiotics by injection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Antiretroviral therapy (HIV)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Ointments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Shampoo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12" y="609600"/>
            <a:ext cx="754826" cy="754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81" y="815049"/>
            <a:ext cx="1833520" cy="2055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17" y="73395"/>
            <a:ext cx="1562368" cy="2200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27" y="2931161"/>
            <a:ext cx="1912570" cy="1912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56" y="1558065"/>
            <a:ext cx="2366946" cy="1775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04" y="4638669"/>
            <a:ext cx="2089163" cy="1566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" y="4285093"/>
            <a:ext cx="2100015" cy="1596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70" y="5516161"/>
            <a:ext cx="1879193" cy="127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31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2" y="998822"/>
            <a:ext cx="3853524" cy="12784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STI Treatment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78" y="998822"/>
            <a:ext cx="4253968" cy="45587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061" y="2514600"/>
            <a:ext cx="3853524" cy="40386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Take medication as prescribed.  (for multiple doses take until gone)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Do not participate in </a:t>
            </a:r>
            <a:r>
              <a:rPr lang="en-US" sz="1800" b="1" u="sng" dirty="0" smtClean="0"/>
              <a:t>any</a:t>
            </a:r>
            <a:r>
              <a:rPr lang="en-US" sz="1800" dirty="0" smtClean="0"/>
              <a:t> sexual activity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Notify all sexual partners of STI and tell them to get tested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Do not shave affected areas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Get vaccinated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Ask questions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Keep follow-up appointments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03" y="1499924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77158" y="1371600"/>
            <a:ext cx="8710025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Abstinence </a:t>
            </a:r>
            <a:r>
              <a:rPr lang="en-US" sz="2400" i="1" dirty="0" smtClean="0">
                <a:ea typeface="Tahoma" panose="020B0604030504040204" pitchFamily="34" charset="0"/>
                <a:cs typeface="Tahoma" panose="020B0604030504040204" pitchFamily="34" charset="0"/>
              </a:rPr>
              <a:t>(not having vaginal, anal or oral sex)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is the safest way to avoid sexually contracted STIs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If you choose to be sexually active be tested for STIs along with your partner before engaging in </a:t>
            </a:r>
            <a:r>
              <a:rPr lang="en-US" sz="2400" b="1" u="sng" dirty="0" smtClean="0">
                <a:ea typeface="Tahoma" panose="020B0604030504040204" pitchFamily="34" charset="0"/>
                <a:cs typeface="Tahoma" panose="020B0604030504040204" pitchFamily="34" charset="0"/>
              </a:rPr>
              <a:t>any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sexual activity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Avoid sex with multiple partners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Communicate with your partner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Inform your partner if you have a STI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Use protective barriers such as latex condoms or oral dams during sex of any type from start to finish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Avoid excessive douching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If you are sexually active and under 25, get tested annually for Chlamydia and Gonorrhea (CDC)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Get vaccinated (HPV, </a:t>
            </a:r>
            <a:r>
              <a:rPr lang="en-US" sz="2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Hep</a:t>
            </a:r>
            <a:r>
              <a:rPr lang="en-US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B)</a:t>
            </a:r>
            <a:endParaRPr lang="en-US" sz="2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486197"/>
            <a:ext cx="754826" cy="754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39" y="2667000"/>
            <a:ext cx="1544346" cy="1544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05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Hesitate Vaccinate!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60412" y="1676400"/>
            <a:ext cx="622343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Human Papilloma Virus (HPV) vaccine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Series of three doses over 6 month period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Recommended for all 11-12 year old males and females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Most effective if given </a:t>
            </a:r>
            <a:r>
              <a:rPr lang="en-US" b="1" i="1" u="sng" dirty="0" smtClean="0"/>
              <a:t>before</a:t>
            </a:r>
            <a:r>
              <a:rPr lang="en-US" dirty="0" smtClean="0"/>
              <a:t> becoming sexually active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Females are eligible for doses up to age 26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Prevents future types of cancer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0411" y="3800892"/>
            <a:ext cx="622343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Hepatitis B (HBV) vaccine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Series of three doses over 6 months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Recommended for all ages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Prevents spread of Hepatitis 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Prevents future liver disease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7158" y="5827067"/>
            <a:ext cx="786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3399"/>
                </a:solidFill>
              </a:rPr>
              <a:t>Ask your nurse about your immunization history today!</a:t>
            </a:r>
            <a:endParaRPr lang="en-US" sz="2400" i="1" dirty="0">
              <a:solidFill>
                <a:srgbClr val="FF33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12" y="1930400"/>
            <a:ext cx="2857500" cy="284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F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486197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3399"/>
                </a:solidFill>
              </a:rPr>
              <a:t>Ask your nurse for more information!</a:t>
            </a:r>
            <a:endParaRPr lang="en-US" dirty="0">
              <a:solidFill>
                <a:srgbClr val="FF33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3675635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Sexually Transmitted Infections</a:t>
            </a:r>
            <a:endParaRPr lang="en-US" dirty="0"/>
          </a:p>
        </p:txBody>
      </p:sp>
      <p:pic>
        <p:nvPicPr>
          <p:cNvPr id="3" name="Overview - Be Smart. Be Well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160588"/>
            <a:ext cx="6900863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212" y="514030"/>
            <a:ext cx="75597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75045" y="609600"/>
            <a:ext cx="8998654" cy="132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What is a Sexually Transmitted Infection or STI?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77158" y="2160590"/>
            <a:ext cx="8594429" cy="4697410"/>
          </a:xfrm>
        </p:spPr>
        <p:txBody>
          <a:bodyPr>
            <a:normAutofit fontScale="92500"/>
          </a:bodyPr>
          <a:lstStyle/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rebuchet MS" panose="020B0603020202020204" pitchFamily="34" charset="0"/>
              </a:rPr>
              <a:t>STI’s are infections that are spread from person to person through 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sexual contact</a:t>
            </a:r>
          </a:p>
          <a:p>
            <a:pPr marL="45720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rebuchet MS" panose="020B0603020202020204" pitchFamily="34" charset="0"/>
                <a:cs typeface="Times New Roman" panose="02020603050405020304" pitchFamily="18" charset="0"/>
              </a:rPr>
              <a:t>STI’s are dangerous because they are easily spread and it is hard to tell just by looking who has an STI.</a:t>
            </a: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latin typeface="Trebuchet MS" panose="020B0603020202020204" pitchFamily="34" charset="0"/>
              </a:rPr>
              <a:t>STI’s can be bacterial, viral, or parasitic</a:t>
            </a: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latin typeface="Trebuchet MS" panose="020B0603020202020204" pitchFamily="34" charset="0"/>
              </a:rPr>
              <a:t>STI’s are treatable – some may not be curable </a:t>
            </a: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latin typeface="Trebuchet MS" panose="020B0603020202020204" pitchFamily="34" charset="0"/>
              </a:rPr>
              <a:t>STI’s </a:t>
            </a:r>
            <a:r>
              <a:rPr lang="en-US" altLang="en-US" sz="2800" dirty="0">
                <a:latin typeface="Trebuchet MS" panose="020B0603020202020204" pitchFamily="34" charset="0"/>
              </a:rPr>
              <a:t>left </a:t>
            </a:r>
            <a:r>
              <a:rPr lang="en-US" altLang="en-US" sz="2600" dirty="0">
                <a:latin typeface="Trebuchet MS" panose="020B0603020202020204" pitchFamily="34" charset="0"/>
              </a:rPr>
              <a:t>untreated</a:t>
            </a:r>
            <a:r>
              <a:rPr lang="en-US" altLang="en-US" sz="2800" dirty="0">
                <a:latin typeface="Trebuchet MS" panose="020B0603020202020204" pitchFamily="34" charset="0"/>
              </a:rPr>
              <a:t> 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can </a:t>
            </a:r>
            <a:r>
              <a:rPr lang="en-US" altLang="en-US" sz="2800" dirty="0">
                <a:latin typeface="Trebuchet MS" panose="020B0603020202020204" pitchFamily="34" charset="0"/>
              </a:rPr>
              <a:t>cause pain, sickness, infertility, birth defects, and </a:t>
            </a:r>
            <a:r>
              <a:rPr lang="en-US" altLang="en-US" sz="2800" dirty="0" smtClean="0">
                <a:latin typeface="Trebuchet MS" panose="020B0603020202020204" pitchFamily="34" charset="0"/>
              </a:rPr>
              <a:t>sometimes death</a:t>
            </a: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dirty="0" smtClean="0">
                <a:latin typeface="Trebuchet MS" panose="020B0603020202020204" pitchFamily="34" charset="0"/>
              </a:rPr>
              <a:t>STI’s may not show up until months after sexual contact with an infected partner</a:t>
            </a: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altLang="en-US" sz="2800" dirty="0" smtClean="0">
              <a:latin typeface="Times New Roman"/>
            </a:endParaRP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altLang="en-US" sz="2800" dirty="0">
              <a:latin typeface="Times New Roman"/>
            </a:endParaRP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altLang="en-US" sz="2800" dirty="0" smtClean="0">
              <a:latin typeface="Times New Roman"/>
            </a:endParaRP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altLang="en-US" sz="2800" dirty="0" smtClean="0">
              <a:latin typeface="Times New Roman"/>
            </a:endParaRP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altLang="en-US" sz="2800" dirty="0" smtClean="0">
              <a:latin typeface="Times New Roman"/>
            </a:endParaRPr>
          </a:p>
          <a:p>
            <a:pPr marL="457200" lvl="0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12" y="3006249"/>
            <a:ext cx="2514600" cy="2472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59" y="1175574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7158" y="1930400"/>
            <a:ext cx="6474849" cy="39703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Unprotected sex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Multiple sex partners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Sharing of equipment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History of STIs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Sexual assault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Being an adolescent female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Weakened immune system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212" y="492565"/>
            <a:ext cx="755970" cy="75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85" y="2590800"/>
            <a:ext cx="2857500" cy="1809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75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STI’s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170859274"/>
              </p:ext>
            </p:extLst>
          </p:nvPr>
        </p:nvGraphicFramePr>
        <p:xfrm>
          <a:off x="989012" y="1676400"/>
          <a:ext cx="7086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910">
            <a:off x="8766295" y="1539590"/>
            <a:ext cx="285750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2" y="381000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Curable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61" y="488441"/>
            <a:ext cx="2881312" cy="19578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6818301" y="256821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Pubic Lice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56573" y="5298707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Syphilis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9" y="4272390"/>
            <a:ext cx="2817749" cy="19146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TextBox 14"/>
          <p:cNvSpPr txBox="1"/>
          <p:nvPr/>
        </p:nvSpPr>
        <p:spPr>
          <a:xfrm>
            <a:off x="1322347" y="6187088"/>
            <a:ext cx="147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Trichomonas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1" y="1438091"/>
            <a:ext cx="2626543" cy="1956170"/>
          </a:xfrm>
          <a:prstGeom prst="rect">
            <a:avLst/>
          </a:prstGeom>
          <a:ln>
            <a:solidFill>
              <a:srgbClr val="FF00FF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7" name="TextBox 16"/>
          <p:cNvSpPr txBox="1"/>
          <p:nvPr/>
        </p:nvSpPr>
        <p:spPr>
          <a:xfrm>
            <a:off x="2688395" y="340794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Gonorrhea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11" y="2846928"/>
            <a:ext cx="1849836" cy="24380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86" y="4129695"/>
            <a:ext cx="2488889" cy="19174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0" name="TextBox 19"/>
          <p:cNvSpPr txBox="1"/>
          <p:nvPr/>
        </p:nvSpPr>
        <p:spPr>
          <a:xfrm>
            <a:off x="5711530" y="609009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Chlamydia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65" y="362324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86" y="533400"/>
            <a:ext cx="3262312" cy="22167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6094412" y="279023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Herpes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6" y="2362200"/>
            <a:ext cx="3259196" cy="22146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1226417" y="4636000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Hepatitis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84" y="3316225"/>
            <a:ext cx="3237623" cy="2200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8840673" y="559695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HPV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56" y="3884636"/>
            <a:ext cx="2826194" cy="2313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4706786" y="636853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HIV/AIDS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453601" y="2473185"/>
            <a:ext cx="52450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Liver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66" y="426275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of STI’s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9412" y="1752600"/>
            <a:ext cx="10865475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STI’s may be spread during these activities: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Vaginal sex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Anal  sex (rectal)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Oral sex (mouth)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Skin to skin contact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</a:t>
            </a:r>
            <a:r>
              <a:rPr lang="en-US" sz="3200" dirty="0" smtClean="0"/>
              <a:t>Mother to baby during childbirth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Body fluids </a:t>
            </a:r>
            <a:r>
              <a:rPr lang="en-US" sz="3200" dirty="0" smtClean="0"/>
              <a:t>(blood</a:t>
            </a:r>
            <a:r>
              <a:rPr lang="en-US" sz="3200" dirty="0"/>
              <a:t>, semen, vaginal fluid, breast milk</a:t>
            </a:r>
            <a:r>
              <a:rPr lang="en-US" sz="32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</a:t>
            </a:r>
            <a:r>
              <a:rPr lang="en-US" sz="3200" dirty="0">
                <a:solidFill>
                  <a:prstClr val="black"/>
                </a:solidFill>
              </a:rPr>
              <a:t>Sharing equipment (needles, tattoos, piercings, </a:t>
            </a:r>
            <a:r>
              <a:rPr lang="en-US" sz="3200" dirty="0" smtClean="0">
                <a:solidFill>
                  <a:prstClr val="black"/>
                </a:solidFill>
              </a:rPr>
              <a:t>razors)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pPr marL="342900" indent="-342900">
              <a:buFont typeface="+mj-lt"/>
              <a:buAutoNum type="arabicPeriod"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73" y="2076690"/>
            <a:ext cx="3459717" cy="22667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67" y="685384"/>
            <a:ext cx="28575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2" y="2362200"/>
            <a:ext cx="1905000" cy="230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47" y="609600"/>
            <a:ext cx="754826" cy="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152400"/>
            <a:ext cx="4871756" cy="6553200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</a:t>
            </a:r>
            <a:br>
              <a:rPr lang="en-US" dirty="0" smtClean="0"/>
            </a:br>
            <a:r>
              <a:rPr lang="en-US" dirty="0" smtClean="0"/>
              <a:t>Transmission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12" y="5562600"/>
            <a:ext cx="99060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50885" y="2590800"/>
            <a:ext cx="387157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4800" dirty="0" smtClean="0"/>
              <a:t>Vaginal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800" dirty="0" smtClean="0"/>
              <a:t>Anal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800" dirty="0" smtClean="0"/>
              <a:t>Oral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800" dirty="0" smtClean="0"/>
              <a:t>Skin to skin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804" y="381000"/>
            <a:ext cx="75597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655</Words>
  <Application>Microsoft Office PowerPoint</Application>
  <PresentationFormat>Custom</PresentationFormat>
  <Paragraphs>133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Euphemia</vt:lpstr>
      <vt:lpstr>Tahoma</vt:lpstr>
      <vt:lpstr>Times New Roman</vt:lpstr>
      <vt:lpstr>Trebuchet MS</vt:lpstr>
      <vt:lpstr>Wingdings</vt:lpstr>
      <vt:lpstr>Wingdings 3</vt:lpstr>
      <vt:lpstr>Facet</vt:lpstr>
      <vt:lpstr>Sexually Transmitted Infections</vt:lpstr>
      <vt:lpstr>Sexually Transmitted Infections</vt:lpstr>
      <vt:lpstr>What is a Sexually Transmitted Infection or STI?  </vt:lpstr>
      <vt:lpstr>Risk Factors</vt:lpstr>
      <vt:lpstr>Types of STI’s</vt:lpstr>
      <vt:lpstr>Curable </vt:lpstr>
      <vt:lpstr>Treatable</vt:lpstr>
      <vt:lpstr>Transmission of STI’s</vt:lpstr>
      <vt:lpstr>Sexual Transmission</vt:lpstr>
      <vt:lpstr>STI Symptoms</vt:lpstr>
      <vt:lpstr>What if I Think I Have a STI?</vt:lpstr>
      <vt:lpstr>Diagnosis and Treatment</vt:lpstr>
      <vt:lpstr>STI Treatment</vt:lpstr>
      <vt:lpstr>Prevention</vt:lpstr>
      <vt:lpstr>Don’t Hesitate Vaccinate!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2015-06-25T02:28:18Z</dcterms:created>
  <dcterms:modified xsi:type="dcterms:W3CDTF">2015-07-31T14:15:38Z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